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7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6B46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00" y="96"/>
      </p:cViewPr>
      <p:guideLst>
        <p:guide orient="horz" pos="2228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A6BB04-9993-49FA-8F66-4339559227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4A485-5112-4323-8E59-FECB1D065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C1DF91-CA76-486E-85FD-3A313974721C}" type="datetimeFigureOut">
              <a:rPr lang="en-GB"/>
              <a:pPr>
                <a:defRPr/>
              </a:pPr>
              <a:t>15/10/2021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DD9DE-7235-4256-BA20-FE705AFA44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A4B52-A6AD-4666-A119-2E3036D280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9B1EB9-072F-4BD8-AC10-3A65C619B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46CFDC-F0EB-4F59-87BD-C2B78741E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2D2D6-F8EF-43EB-AF61-15076FB9FA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3DF22C-66BE-48FF-94C8-F74F32F6CF4A}" type="datetimeFigureOut">
              <a:rPr lang="en-GB"/>
              <a:pPr>
                <a:defRPr/>
              </a:pPr>
              <a:t>15/10/2021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7BD8D5-D0A9-4D21-A542-1B6DEBDCD4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06F5B8-DC84-4054-9A89-2C36C82F0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949B4-F225-45F6-A102-53B131387D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4A0DF-8E17-4E11-A8E0-0C7101E62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DC580F-89F8-46FC-886B-85F21AC561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7DFD315E-C073-4DCA-98F8-052A4AB2AB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DBB1D94-2A60-44A4-B217-CCD5FBA519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45CC21A-ABE6-4652-BB2D-518CB5DFF22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ACE2B5A-786A-4E07-B78C-84AD5A402B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545CF78-E737-489D-A01B-9F63A3310A1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74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8486C9C3-3683-46C4-AC71-A26EF185E8DE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8BB1457-3D5C-4563-9654-0ECB09B2746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439847-256E-4E56-8EE5-EBF0997DBCF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12F9AE-F46C-42DB-ADE6-CE328EFF9641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DF8521A-EB79-4843-B991-14EFE711E5D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06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E801D0A1-F264-4C17-AA4F-FEFED5CD7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090F8B6-6DC1-451D-BE71-ED0EF7D7F3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2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AD95B3-B97F-4CCC-B8FA-97143B375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FF357E1-8ACC-46F4-AA2D-2B542590A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BCB494C-0B8C-4130-BB52-2AAFC5361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BF4F6E58-8441-4F90-8AC1-0B2315202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Which Imperative Verb?</a:t>
            </a:r>
            <a:endParaRPr lang="en-GB" altLang="en-US" sz="360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8CE2B05-B45D-43D1-BB72-5B0EF5A0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148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How many different imperative verbs can you think of which would fit in the following commands?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200" u="sng"/>
              <a:t>                              </a:t>
            </a:r>
            <a:r>
              <a:rPr lang="en-GB" altLang="en-US"/>
              <a:t> your sandwich.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                          </a:t>
            </a:r>
            <a:r>
              <a:rPr lang="en-GB" altLang="en-US"/>
              <a:t> your shoes.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                       </a:t>
            </a:r>
            <a:r>
              <a:rPr lang="en-GB" altLang="en-US"/>
              <a:t> your brother.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70BFD1C-DF7F-4AA4-BD0E-3613CEA5A125}"/>
              </a:ext>
            </a:extLst>
          </p:cNvPr>
          <p:cNvGrpSpPr>
            <a:grpSpLocks/>
          </p:cNvGrpSpPr>
          <p:nvPr/>
        </p:nvGrpSpPr>
        <p:grpSpPr bwMode="auto">
          <a:xfrm>
            <a:off x="1687513" y="1466850"/>
            <a:ext cx="1700212" cy="871538"/>
            <a:chOff x="1775329" y="1466622"/>
            <a:chExt cx="1700581" cy="87170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D8F2077-ADCC-4246-BC18-AFE1183EEC06}"/>
                </a:ext>
              </a:extLst>
            </p:cNvPr>
            <p:cNvGrpSpPr/>
            <p:nvPr/>
          </p:nvGrpSpPr>
          <p:grpSpPr>
            <a:xfrm>
              <a:off x="1859595" y="1466622"/>
              <a:ext cx="1531305" cy="871706"/>
              <a:chOff x="1831323" y="1392326"/>
              <a:chExt cx="1330975" cy="900400"/>
            </a:xfrm>
            <a:solidFill>
              <a:srgbClr val="F6B466"/>
            </a:solidFill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0981691-ED2F-4F45-A20F-764E6F0F6260}"/>
                  </a:ext>
                </a:extLst>
              </p:cNvPr>
              <p:cNvSpPr/>
              <p:nvPr/>
            </p:nvSpPr>
            <p:spPr>
              <a:xfrm>
                <a:off x="2392680" y="1745947"/>
                <a:ext cx="232940" cy="54677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818A6D00-AF3E-426D-BA9E-1F98607AAE36}"/>
                  </a:ext>
                </a:extLst>
              </p:cNvPr>
              <p:cNvSpPr/>
              <p:nvPr/>
            </p:nvSpPr>
            <p:spPr>
              <a:xfrm rot="5400000">
                <a:off x="2250264" y="973385"/>
                <a:ext cx="493094" cy="133097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18453" name="Content Placeholder 2">
              <a:extLst>
                <a:ext uri="{FF2B5EF4-FFF2-40B4-BE49-F238E27FC236}">
                  <a16:creationId xmlns:a16="http://schemas.microsoft.com/office/drawing/2014/main" id="{1A1F4B43-43F0-4F7F-9CC6-A0A17450C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29" y="1532347"/>
              <a:ext cx="1700581" cy="42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Click to spin!</a:t>
              </a:r>
            </a:p>
          </p:txBody>
        </p:sp>
      </p:grpSp>
      <p:sp>
        <p:nvSpPr>
          <p:cNvPr id="18435" name="Title 2">
            <a:extLst>
              <a:ext uri="{FF2B5EF4-FFF2-40B4-BE49-F238E27FC236}">
                <a16:creationId xmlns:a16="http://schemas.microsoft.com/office/drawing/2014/main" id="{10CC5B7D-E17D-4F0A-A813-2AFD99F27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573088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Spin the Wheel</a:t>
            </a:r>
            <a:endParaRPr lang="en-GB" altLang="en-US" sz="3600"/>
          </a:p>
        </p:txBody>
      </p:sp>
      <p:grpSp>
        <p:nvGrpSpPr>
          <p:cNvPr id="18436" name="Group 21">
            <a:extLst>
              <a:ext uri="{FF2B5EF4-FFF2-40B4-BE49-F238E27FC236}">
                <a16:creationId xmlns:a16="http://schemas.microsoft.com/office/drawing/2014/main" id="{DE0DCA14-9813-4635-B48A-104ED9A83277}"/>
              </a:ext>
            </a:extLst>
          </p:cNvPr>
          <p:cNvGrpSpPr>
            <a:grpSpLocks/>
          </p:cNvGrpSpPr>
          <p:nvPr/>
        </p:nvGrpSpPr>
        <p:grpSpPr bwMode="auto">
          <a:xfrm>
            <a:off x="5127625" y="1989138"/>
            <a:ext cx="3368675" cy="4614862"/>
            <a:chOff x="5127092" y="1478280"/>
            <a:chExt cx="3369208" cy="461454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21BCAA1-41B3-4AF2-837F-13A616B58215}"/>
                </a:ext>
              </a:extLst>
            </p:cNvPr>
            <p:cNvSpPr/>
            <p:nvPr/>
          </p:nvSpPr>
          <p:spPr>
            <a:xfrm>
              <a:off x="5127092" y="1478280"/>
              <a:ext cx="3369208" cy="3504959"/>
            </a:xfrm>
            <a:prstGeom prst="roundRect">
              <a:avLst/>
            </a:prstGeom>
            <a:solidFill>
              <a:srgbClr val="F6B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451" name="Content Placeholder 2">
              <a:extLst>
                <a:ext uri="{FF2B5EF4-FFF2-40B4-BE49-F238E27FC236}">
                  <a16:creationId xmlns:a16="http://schemas.microsoft.com/office/drawing/2014/main" id="{0A1FEF5C-1B26-42F6-AE51-81B636F8F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561" y="1741487"/>
              <a:ext cx="3046788" cy="43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Spin the wheel and land on an imperative verb.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Write a command which contains the verb you have landed on.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/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How many different ways can you use that imperative verb?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1B0242-91F8-4F3F-AA6C-2EDD73AC22DD}"/>
              </a:ext>
            </a:extLst>
          </p:cNvPr>
          <p:cNvGrpSpPr>
            <a:grpSpLocks/>
          </p:cNvGrpSpPr>
          <p:nvPr/>
        </p:nvGrpSpPr>
        <p:grpSpPr bwMode="auto">
          <a:xfrm rot="2230043">
            <a:off x="887413" y="2195513"/>
            <a:ext cx="3300412" cy="3224212"/>
            <a:chOff x="887272" y="2195285"/>
            <a:chExt cx="3300298" cy="3224788"/>
          </a:xfrm>
        </p:grpSpPr>
        <p:pic>
          <p:nvPicPr>
            <p:cNvPr id="18439" name="Picture 17">
              <a:extLst>
                <a:ext uri="{FF2B5EF4-FFF2-40B4-BE49-F238E27FC236}">
                  <a16:creationId xmlns:a16="http://schemas.microsoft.com/office/drawing/2014/main" id="{C43B13B2-C292-40D8-A576-21CDEF6B1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4" t="13715" r="9055" b="32191"/>
            <a:stretch>
              <a:fillRect/>
            </a:stretch>
          </p:blipFill>
          <p:spPr bwMode="auto">
            <a:xfrm>
              <a:off x="887272" y="2195285"/>
              <a:ext cx="3300298" cy="322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4">
              <a:extLst>
                <a:ext uri="{FF2B5EF4-FFF2-40B4-BE49-F238E27FC236}">
                  <a16:creationId xmlns:a16="http://schemas.microsoft.com/office/drawing/2014/main" id="{B138C58C-B23F-4E23-8991-A16EBB486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586419">
              <a:off x="2432050" y="2646380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make</a:t>
              </a:r>
            </a:p>
          </p:txBody>
        </p:sp>
        <p:sp>
          <p:nvSpPr>
            <p:cNvPr id="18441" name="TextBox 5">
              <a:extLst>
                <a:ext uri="{FF2B5EF4-FFF2-40B4-BE49-F238E27FC236}">
                  <a16:creationId xmlns:a16="http://schemas.microsoft.com/office/drawing/2014/main" id="{253E2E00-DE28-4BF3-BFB8-F059DF562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066792">
              <a:off x="2953645" y="3001200"/>
              <a:ext cx="9635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switch</a:t>
              </a:r>
            </a:p>
          </p:txBody>
        </p:sp>
        <p:sp>
          <p:nvSpPr>
            <p:cNvPr id="18442" name="TextBox 6">
              <a:extLst>
                <a:ext uri="{FF2B5EF4-FFF2-40B4-BE49-F238E27FC236}">
                  <a16:creationId xmlns:a16="http://schemas.microsoft.com/office/drawing/2014/main" id="{908400BE-0095-4E38-B0C3-835AD6115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39" y="3658366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drink</a:t>
              </a:r>
            </a:p>
          </p:txBody>
        </p:sp>
        <p:sp>
          <p:nvSpPr>
            <p:cNvPr id="18443" name="TextBox 8">
              <a:extLst>
                <a:ext uri="{FF2B5EF4-FFF2-40B4-BE49-F238E27FC236}">
                  <a16:creationId xmlns:a16="http://schemas.microsoft.com/office/drawing/2014/main" id="{4ECD5F96-A673-494C-A703-19C660CA1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135">
              <a:off x="2955343" y="4296416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play</a:t>
              </a:r>
            </a:p>
          </p:txBody>
        </p:sp>
        <p:sp>
          <p:nvSpPr>
            <p:cNvPr id="18444" name="TextBox 9">
              <a:extLst>
                <a:ext uri="{FF2B5EF4-FFF2-40B4-BE49-F238E27FC236}">
                  <a16:creationId xmlns:a16="http://schemas.microsoft.com/office/drawing/2014/main" id="{45B8AA35-17FA-4027-9B37-ED58B6873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71454">
              <a:off x="2432050" y="4674746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climb</a:t>
              </a:r>
            </a:p>
          </p:txBody>
        </p:sp>
        <p:sp>
          <p:nvSpPr>
            <p:cNvPr id="18445" name="TextBox 10">
              <a:extLst>
                <a:ext uri="{FF2B5EF4-FFF2-40B4-BE49-F238E27FC236}">
                  <a16:creationId xmlns:a16="http://schemas.microsoft.com/office/drawing/2014/main" id="{20D16DD4-5C1E-41B0-B40D-3AEF635FC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477408">
              <a:off x="1760117" y="4683843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run</a:t>
              </a:r>
            </a:p>
          </p:txBody>
        </p:sp>
        <p:sp>
          <p:nvSpPr>
            <p:cNvPr id="18446" name="TextBox 11">
              <a:extLst>
                <a:ext uri="{FF2B5EF4-FFF2-40B4-BE49-F238E27FC236}">
                  <a16:creationId xmlns:a16="http://schemas.microsoft.com/office/drawing/2014/main" id="{66EF2F2C-C23F-422B-98E6-D69F8049E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311864">
              <a:off x="1202638" y="4300677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buy</a:t>
              </a:r>
            </a:p>
          </p:txBody>
        </p:sp>
        <p:sp>
          <p:nvSpPr>
            <p:cNvPr id="18447" name="TextBox 12">
              <a:extLst>
                <a:ext uri="{FF2B5EF4-FFF2-40B4-BE49-F238E27FC236}">
                  <a16:creationId xmlns:a16="http://schemas.microsoft.com/office/drawing/2014/main" id="{8DE5FA77-5102-4D58-A086-7317346BE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514399">
              <a:off x="1009230" y="3623013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listen</a:t>
              </a:r>
            </a:p>
          </p:txBody>
        </p:sp>
        <p:sp>
          <p:nvSpPr>
            <p:cNvPr id="18448" name="TextBox 13">
              <a:extLst>
                <a:ext uri="{FF2B5EF4-FFF2-40B4-BE49-F238E27FC236}">
                  <a16:creationId xmlns:a16="http://schemas.microsoft.com/office/drawing/2014/main" id="{D2195128-589F-4232-AF15-397318104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080022">
              <a:off x="1225789" y="3030299"/>
              <a:ext cx="860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fly</a:t>
              </a:r>
            </a:p>
          </p:txBody>
        </p:sp>
        <p:sp>
          <p:nvSpPr>
            <p:cNvPr id="18449" name="TextBox 14">
              <a:extLst>
                <a:ext uri="{FF2B5EF4-FFF2-40B4-BE49-F238E27FC236}">
                  <a16:creationId xmlns:a16="http://schemas.microsoft.com/office/drawing/2014/main" id="{9A2D9813-C653-4FD8-9DE5-E0EF42701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525421">
              <a:off x="1620915" y="2698829"/>
              <a:ext cx="11223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support</a:t>
              </a:r>
            </a:p>
          </p:txBody>
        </p:sp>
      </p:grpSp>
      <p:sp>
        <p:nvSpPr>
          <p:cNvPr id="20" name="Arrow: Left 19">
            <a:extLst>
              <a:ext uri="{FF2B5EF4-FFF2-40B4-BE49-F238E27FC236}">
                <a16:creationId xmlns:a16="http://schemas.microsoft.com/office/drawing/2014/main" id="{4B594A95-A358-44F2-81C2-09EF87166FC4}"/>
              </a:ext>
            </a:extLst>
          </p:cNvPr>
          <p:cNvSpPr/>
          <p:nvPr/>
        </p:nvSpPr>
        <p:spPr>
          <a:xfrm>
            <a:off x="4010025" y="3376613"/>
            <a:ext cx="1312863" cy="849312"/>
          </a:xfrm>
          <a:prstGeom prst="leftArrow">
            <a:avLst>
              <a:gd name="adj1" fmla="val 50000"/>
              <a:gd name="adj2" fmla="val 76011"/>
            </a:avLst>
          </a:prstGeom>
          <a:solidFill>
            <a:schemeClr val="bg1"/>
          </a:solidFill>
          <a:ln w="38100">
            <a:solidFill>
              <a:srgbClr val="F6B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7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D24A18-8DA3-49BA-BB8D-62E2DD9F3EDB}"/>
              </a:ext>
            </a:extLst>
          </p:cNvPr>
          <p:cNvSpPr/>
          <p:nvPr/>
        </p:nvSpPr>
        <p:spPr>
          <a:xfrm>
            <a:off x="1635125" y="2298700"/>
            <a:ext cx="2393950" cy="2457450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CD292F-E48F-443B-AC45-8E55B444A3E7}"/>
              </a:ext>
            </a:extLst>
          </p:cNvPr>
          <p:cNvSpPr/>
          <p:nvPr/>
        </p:nvSpPr>
        <p:spPr>
          <a:xfrm>
            <a:off x="5043488" y="2298700"/>
            <a:ext cx="2395537" cy="2457450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itle 20">
            <a:extLst>
              <a:ext uri="{FF2B5EF4-FFF2-40B4-BE49-F238E27FC236}">
                <a16:creationId xmlns:a16="http://schemas.microsoft.com/office/drawing/2014/main" id="{7BC4FEC4-26D3-451A-9424-5BC9F7A60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What Is a Verb?</a:t>
            </a:r>
            <a:endParaRPr lang="en-GB" altLang="en-US" sz="3600"/>
          </a:p>
        </p:txBody>
      </p:sp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id="{7BD3DA89-B593-4314-8822-26DAE297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3188"/>
            <a:ext cx="7550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b="1"/>
              <a:t>Verbs</a:t>
            </a:r>
            <a:r>
              <a:rPr lang="en-GB" altLang="en-US"/>
              <a:t> are words which describe an </a:t>
            </a:r>
            <a:r>
              <a:rPr lang="en-GB" altLang="en-US" b="1"/>
              <a:t>action</a:t>
            </a:r>
            <a:r>
              <a:rPr lang="en-GB" altLang="en-US"/>
              <a:t>, </a:t>
            </a:r>
            <a:r>
              <a:rPr lang="en-GB" altLang="en-US" b="1"/>
              <a:t>occurrence</a:t>
            </a:r>
            <a:r>
              <a:rPr lang="en-GB" altLang="en-US"/>
              <a:t> or </a:t>
            </a:r>
            <a:r>
              <a:rPr lang="en-GB" altLang="en-US" b="1"/>
              <a:t>state</a:t>
            </a:r>
            <a:r>
              <a:rPr lang="en-GB" altLang="en-US"/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For example: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         The ice cream is </a:t>
            </a:r>
            <a:r>
              <a:rPr lang="en-GB" altLang="en-US" b="1"/>
              <a:t>melting</a:t>
            </a:r>
            <a:r>
              <a:rPr lang="en-GB" altLang="en-US"/>
              <a:t>.           The snowman </a:t>
            </a:r>
            <a:r>
              <a:rPr lang="en-GB" altLang="en-US" b="1"/>
              <a:t>wears</a:t>
            </a:r>
            <a:r>
              <a:rPr lang="en-GB" altLang="en-US"/>
              <a:t> a hat.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16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Can you think of any other verbs?</a:t>
            </a:r>
          </a:p>
        </p:txBody>
      </p:sp>
      <p:pic>
        <p:nvPicPr>
          <p:cNvPr id="9222" name="Picture 3">
            <a:extLst>
              <a:ext uri="{FF2B5EF4-FFF2-40B4-BE49-F238E27FC236}">
                <a16:creationId xmlns:a16="http://schemas.microsoft.com/office/drawing/2014/main" id="{B819E764-739A-4988-A112-56BEE432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2197100"/>
            <a:ext cx="13589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62D43BD4-89FC-4E8C-97F0-B2CD771A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105025"/>
            <a:ext cx="20669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>
            <a:extLst>
              <a:ext uri="{FF2B5EF4-FFF2-40B4-BE49-F238E27FC236}">
                <a16:creationId xmlns:a16="http://schemas.microsoft.com/office/drawing/2014/main" id="{CBC4EB2C-4D79-450B-8CF6-B3B4F9DD3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What Is an Imperative Verb?</a:t>
            </a:r>
            <a:endParaRPr lang="en-GB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5AA3F5A-7E31-4376-B77C-5670DD7C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148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Imperative verbs are sometimes known as </a:t>
            </a:r>
            <a:r>
              <a:rPr lang="en-GB" altLang="en-US" b="1"/>
              <a:t>bossy</a:t>
            </a:r>
            <a:r>
              <a:rPr lang="en-GB" altLang="en-US"/>
              <a:t> verbs.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They are verbs which </a:t>
            </a:r>
            <a:r>
              <a:rPr lang="en-GB" altLang="en-US" b="1"/>
              <a:t>tell you what to do</a:t>
            </a:r>
            <a:r>
              <a:rPr lang="en-GB" altLang="en-US"/>
              <a:t>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They are often seen at the beginning of a sentence and create a </a:t>
            </a:r>
            <a:r>
              <a:rPr lang="en-GB" altLang="en-US" b="1"/>
              <a:t>command</a:t>
            </a:r>
            <a:r>
              <a:rPr lang="en-GB" altLang="en-US"/>
              <a:t>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Let’s look at some examples…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7ECFCD-3E8D-4865-BD58-0D3AE87E9DD9}"/>
              </a:ext>
            </a:extLst>
          </p:cNvPr>
          <p:cNvSpPr/>
          <p:nvPr/>
        </p:nvSpPr>
        <p:spPr>
          <a:xfrm>
            <a:off x="2006600" y="1628775"/>
            <a:ext cx="5303838" cy="3405188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C3FDED6E-08A8-4AE3-9DD1-3572161E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Imperative Verbs</a:t>
            </a:r>
            <a:endParaRPr lang="en-GB" altLang="en-US"/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5DD245F2-4277-45F4-9649-A9C7E4C12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550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Eat</a:t>
            </a:r>
            <a:r>
              <a:rPr lang="en-GB" altLang="en-US"/>
              <a:t> your lunch.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Tidy</a:t>
            </a:r>
            <a:r>
              <a:rPr lang="en-GB" altLang="en-US"/>
              <a:t> the cloakroom.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Write</a:t>
            </a:r>
            <a:r>
              <a:rPr lang="en-GB" altLang="en-US"/>
              <a:t> today’s date.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Walk</a:t>
            </a:r>
            <a:r>
              <a:rPr lang="en-GB" altLang="en-US"/>
              <a:t> home after school.</a:t>
            </a: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0F55BA59-E4EA-4C6D-A1A9-B47301D8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706938"/>
            <a:ext cx="173196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54BE12C7-A489-4E22-A429-3EFD5BA7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9"/>
          <a:stretch>
            <a:fillRect/>
          </a:stretch>
        </p:blipFill>
        <p:spPr bwMode="auto">
          <a:xfrm>
            <a:off x="687388" y="3713163"/>
            <a:ext cx="26400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A8F8B88B-DFDE-4951-A185-0A1ACFA85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Imperative Verbs</a:t>
            </a:r>
            <a:endParaRPr lang="en-GB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7CB17BF-AADD-4A0B-B704-C36276E83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550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Go </a:t>
            </a:r>
            <a:r>
              <a:rPr lang="en-GB" altLang="en-US">
                <a:solidFill>
                  <a:schemeClr val="tx1"/>
                </a:solidFill>
              </a:rPr>
              <a:t>and </a:t>
            </a:r>
            <a:r>
              <a:rPr lang="en-GB" altLang="en-US" b="1">
                <a:solidFill>
                  <a:srgbClr val="7030A0"/>
                </a:solidFill>
              </a:rPr>
              <a:t>buy</a:t>
            </a:r>
            <a:r>
              <a:rPr lang="en-GB" altLang="en-US">
                <a:solidFill>
                  <a:schemeClr val="tx1"/>
                </a:solidFill>
              </a:rPr>
              <a:t> our crisps.</a:t>
            </a:r>
            <a:r>
              <a:rPr lang="en-GB" altLang="en-US" b="1">
                <a:solidFill>
                  <a:srgbClr val="7030A0"/>
                </a:solidFill>
              </a:rPr>
              <a:t/>
            </a:r>
            <a:br>
              <a:rPr lang="en-GB" altLang="en-US" b="1">
                <a:solidFill>
                  <a:srgbClr val="7030A0"/>
                </a:solidFill>
              </a:rPr>
            </a:br>
            <a:r>
              <a:rPr lang="en-GB" altLang="en-US" b="1">
                <a:solidFill>
                  <a:srgbClr val="7030A0"/>
                </a:solidFill>
              </a:rPr>
              <a:t>Eat</a:t>
            </a:r>
            <a:r>
              <a:rPr lang="en-GB" altLang="en-US"/>
              <a:t> your lunch. </a:t>
            </a:r>
            <a:r>
              <a:rPr lang="en-GB" altLang="en-US" b="1">
                <a:solidFill>
                  <a:srgbClr val="7030A0"/>
                </a:solidFill>
              </a:rPr>
              <a:t>Tidy</a:t>
            </a:r>
            <a:r>
              <a:rPr lang="en-GB" altLang="en-US"/>
              <a:t> the cloakroom. </a:t>
            </a:r>
            <a:br>
              <a:rPr lang="en-GB" altLang="en-US"/>
            </a:br>
            <a:r>
              <a:rPr lang="en-GB" altLang="en-US" b="1">
                <a:solidFill>
                  <a:srgbClr val="7030A0"/>
                </a:solidFill>
              </a:rPr>
              <a:t>Write</a:t>
            </a:r>
            <a:r>
              <a:rPr lang="en-GB" altLang="en-US"/>
              <a:t> today’s date. </a:t>
            </a:r>
            <a:r>
              <a:rPr lang="en-GB" altLang="en-US" b="1">
                <a:solidFill>
                  <a:srgbClr val="7030A0"/>
                </a:solidFill>
              </a:rPr>
              <a:t>Walk</a:t>
            </a:r>
            <a:r>
              <a:rPr lang="en-GB" altLang="en-US"/>
              <a:t> home after school.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In each of these commands, the imperative verb tells the person what action they need to take.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Let’s see if you can spot some imperative verbs…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D2A27E-E448-43BC-84DA-0A11CD50BD19}"/>
              </a:ext>
            </a:extLst>
          </p:cNvPr>
          <p:cNvSpPr/>
          <p:nvPr/>
        </p:nvSpPr>
        <p:spPr>
          <a:xfrm>
            <a:off x="1811338" y="1628775"/>
            <a:ext cx="5303837" cy="3875088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20A2E027-0E20-44E4-B5D8-DC3BF770C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Spot the Imperative Verbs</a:t>
            </a:r>
            <a:endParaRPr lang="en-GB" altLang="en-US"/>
          </a:p>
        </p:txBody>
      </p:sp>
      <p:sp>
        <p:nvSpPr>
          <p:cNvPr id="13316" name="Content Placeholder 2">
            <a:extLst>
              <a:ext uri="{FF2B5EF4-FFF2-40B4-BE49-F238E27FC236}">
                <a16:creationId xmlns:a16="http://schemas.microsoft.com/office/drawing/2014/main" id="{75F7B632-3383-4C56-8B2A-43D22B7B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75501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Go </a:t>
            </a:r>
            <a:r>
              <a:rPr lang="en-GB" altLang="en-US"/>
              <a:t>outside to play.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Spot</a:t>
            </a:r>
            <a:r>
              <a:rPr lang="en-GB" altLang="en-US"/>
              <a:t> the difference between these pictures.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Ask</a:t>
            </a:r>
            <a:r>
              <a:rPr lang="en-GB" altLang="en-US"/>
              <a:t> your dad what he thinks.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Kick</a:t>
            </a:r>
            <a:r>
              <a:rPr lang="en-GB" altLang="en-US"/>
              <a:t> the ball into the goal.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Surprise</a:t>
            </a:r>
            <a:r>
              <a:rPr lang="en-GB" altLang="en-US"/>
              <a:t> your friend to cheer them up.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F963E823-A3DF-4700-8484-720287B2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700338"/>
            <a:ext cx="207486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>
            <a:extLst>
              <a:ext uri="{FF2B5EF4-FFF2-40B4-BE49-F238E27FC236}">
                <a16:creationId xmlns:a16="http://schemas.microsoft.com/office/drawing/2014/main" id="{01969C86-38A2-4531-B8CE-A7E36A08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1034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F882C0-4339-41B9-9497-79BE78A1FEB6}"/>
              </a:ext>
            </a:extLst>
          </p:cNvPr>
          <p:cNvSpPr/>
          <p:nvPr/>
        </p:nvSpPr>
        <p:spPr>
          <a:xfrm>
            <a:off x="2055813" y="2578100"/>
            <a:ext cx="5059362" cy="2455863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E9E14037-669A-4356-B034-3443D419A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Where Do We See Imperative Verbs?</a:t>
            </a:r>
            <a:endParaRPr lang="en-GB" altLang="en-US" sz="3600"/>
          </a:p>
        </p:txBody>
      </p:sp>
      <p:sp>
        <p:nvSpPr>
          <p:cNvPr id="14340" name="Content Placeholder 2">
            <a:extLst>
              <a:ext uri="{FF2B5EF4-FFF2-40B4-BE49-F238E27FC236}">
                <a16:creationId xmlns:a16="http://schemas.microsoft.com/office/drawing/2014/main" id="{CC61A66C-E67F-4F31-853E-E057C99A6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52625"/>
            <a:ext cx="75501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Imperative verbs can often be seen in: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Persuasive Adverts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9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Sets of instructions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9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Recipes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9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Conversation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408FA-8D06-4924-8D3F-1B202C4023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781" y="4221328"/>
            <a:ext cx="3365865" cy="2186784"/>
          </a:xfrm>
          <a:prstGeom prst="roundRect">
            <a:avLst>
              <a:gd name="adj" fmla="val 6557"/>
            </a:avLst>
          </a:prstGeom>
        </p:spPr>
      </p:pic>
      <p:pic>
        <p:nvPicPr>
          <p:cNvPr id="14342" name="Picture 5">
            <a:extLst>
              <a:ext uri="{FF2B5EF4-FFF2-40B4-BE49-F238E27FC236}">
                <a16:creationId xmlns:a16="http://schemas.microsoft.com/office/drawing/2014/main" id="{5BA269D1-3A1E-49FB-89A4-DFA906F6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160588"/>
            <a:ext cx="31432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id="{752BA7CA-3A22-413D-BFC6-F19A3DCA8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Which Imperative Verb?</a:t>
            </a:r>
            <a:endParaRPr lang="en-GB" altLang="en-US" sz="360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AD52740-C1B7-4DD9-B22C-3DCCFC59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263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Below is a command sentence with the imperative verb missing. How many imperative verbs can you think of which would fit in this command?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                     </a:t>
            </a:r>
            <a:r>
              <a:rPr lang="en-GB" altLang="en-US"/>
              <a:t> up and walk away.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80DECF-795B-4416-A104-FC5CC289F686}"/>
              </a:ext>
            </a:extLst>
          </p:cNvPr>
          <p:cNvSpPr/>
          <p:nvPr/>
        </p:nvSpPr>
        <p:spPr>
          <a:xfrm>
            <a:off x="1244600" y="2141538"/>
            <a:ext cx="7061200" cy="1760537"/>
          </a:xfrm>
          <a:prstGeom prst="roundRect">
            <a:avLst/>
          </a:prstGeom>
          <a:solidFill>
            <a:srgbClr val="F6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id="{39701367-B929-4170-A346-2B8DEA1BB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0"/>
              </a:rPr>
              <a:t>Which Imperative Verb?</a:t>
            </a:r>
            <a:endParaRPr lang="en-GB" altLang="en-US" sz="3600"/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6FF50613-0E88-4B6C-B77F-670CA704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1488"/>
            <a:ext cx="75501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You could have said: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Get </a:t>
            </a:r>
            <a:r>
              <a:rPr lang="en-GB" altLang="en-US"/>
              <a:t>up and walk away.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Stand </a:t>
            </a:r>
            <a:r>
              <a:rPr lang="en-GB" altLang="en-US"/>
              <a:t>up and walk away.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Tidy </a:t>
            </a:r>
            <a:r>
              <a:rPr lang="en-GB" altLang="en-US"/>
              <a:t>up and walk away.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Did you have any other imperative verbs?</a:t>
            </a:r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CE7086EC-D770-4A13-8EC9-9A8C3C38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36688"/>
            <a:ext cx="1901825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68</TotalTime>
  <Words>328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</vt:lpstr>
      <vt:lpstr>Arial</vt:lpstr>
      <vt:lpstr>Sassoon Infant Rg</vt:lpstr>
      <vt:lpstr>Twinkl SemiBold</vt:lpstr>
      <vt:lpstr>Calibri</vt:lpstr>
      <vt:lpstr>Office Theme</vt:lpstr>
      <vt:lpstr>PowerPoint Presentation</vt:lpstr>
      <vt:lpstr>What Is a Verb?</vt:lpstr>
      <vt:lpstr>What Is an Imperative Verb?</vt:lpstr>
      <vt:lpstr>Imperative Verbs</vt:lpstr>
      <vt:lpstr>Imperative Verbs</vt:lpstr>
      <vt:lpstr>Spot the Imperative Verbs</vt:lpstr>
      <vt:lpstr>Where Do We See Imperative Verbs?</vt:lpstr>
      <vt:lpstr>Which Imperative Verb?</vt:lpstr>
      <vt:lpstr>Which Imperative Verb?</vt:lpstr>
      <vt:lpstr>Which Imperative Verb?</vt:lpstr>
      <vt:lpstr>Spin the Wheel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Ali Kershaw</cp:lastModifiedBy>
  <cp:revision>18</cp:revision>
  <dcterms:created xsi:type="dcterms:W3CDTF">2018-09-12T13:40:49Z</dcterms:created>
  <dcterms:modified xsi:type="dcterms:W3CDTF">2021-10-15T07:25:45Z</dcterms:modified>
</cp:coreProperties>
</file>